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9" r:id="rId4"/>
    <p:sldId id="266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5" autoAdjust="0"/>
    <p:restoredTop sz="92184" autoAdjust="0"/>
  </p:normalViewPr>
  <p:slideViewPr>
    <p:cSldViewPr>
      <p:cViewPr varScale="1">
        <p:scale>
          <a:sx n="103" d="100"/>
          <a:sy n="103" d="100"/>
        </p:scale>
        <p:origin x="629" y="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7C7CC-5997-4526-A21A-8E6BE78E032B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02797-0BD3-4A6C-8214-E3593CF9C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8A6BE-12FB-1C44-7B6E-31A68A921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E15EE3AB-98C6-D42E-3D75-5B8564D95244}"/>
              </a:ext>
            </a:extLst>
          </p:cNvPr>
          <p:cNvPicPr/>
          <p:nvPr/>
        </p:nvPicPr>
        <p:blipFill rotWithShape="1">
          <a:blip r:embed="rId2" cstate="print"/>
          <a:srcRect l="35398" t="23495" r="21169" b="4782"/>
          <a:stretch/>
        </p:blipFill>
        <p:spPr bwMode="auto">
          <a:xfrm>
            <a:off x="0" y="0"/>
            <a:ext cx="1043608" cy="987574"/>
          </a:xfrm>
          <a:prstGeom prst="rect">
            <a:avLst/>
          </a:prstGeom>
          <a:ln>
            <a:noFill/>
          </a:ln>
          <a:effectLst>
            <a:softEdge rad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7E8737-673A-ECA3-D6AE-39A2F8631D5B}"/>
              </a:ext>
            </a:extLst>
          </p:cNvPr>
          <p:cNvSpPr txBox="1"/>
          <p:nvPr/>
        </p:nvSpPr>
        <p:spPr>
          <a:xfrm>
            <a:off x="37659" y="4312503"/>
            <a:ext cx="896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>
                <a:latin typeface="Arial" pitchFamily="34" charset="0"/>
                <a:cs typeface="Arial" pitchFamily="34" charset="0"/>
              </a:rPr>
              <a:t>к.б.н. Кругликова А.А.</a:t>
            </a:r>
          </a:p>
          <a:p>
            <a:pPr algn="r"/>
            <a:r>
              <a:rPr lang="en-US" sz="1200" i="1" dirty="0">
                <a:latin typeface="Arial" pitchFamily="34" charset="0"/>
                <a:cs typeface="Arial" pitchFamily="34" charset="0"/>
              </a:rPr>
              <a:t>a.a.kruglikova@yandex.ru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Санкт-Петербургское государственное бюджетное учреждение здравоохранения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«Диагностический центр</a:t>
            </a:r>
            <a:r>
              <a:rPr lang="en-US" sz="12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(медико-генетический)»</a:t>
            </a:r>
            <a:endParaRPr lang="ru-RU" sz="16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A3C804-D439-7A6D-EBA9-CB2A2D75445D}"/>
              </a:ext>
            </a:extLst>
          </p:cNvPr>
          <p:cNvSpPr txBox="1"/>
          <p:nvPr/>
        </p:nvSpPr>
        <p:spPr>
          <a:xfrm>
            <a:off x="1785918" y="638212"/>
            <a:ext cx="184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3FEDCC-231D-01FB-E3FA-2DCE897634E8}"/>
              </a:ext>
            </a:extLst>
          </p:cNvPr>
          <p:cNvSpPr txBox="1"/>
          <p:nvPr/>
        </p:nvSpPr>
        <p:spPr>
          <a:xfrm>
            <a:off x="1547664" y="831309"/>
            <a:ext cx="7344815" cy="129397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Arial" pitchFamily="34" charset="0"/>
                <a:cs typeface="Arial" pitchFamily="34" charset="0"/>
              </a:rPr>
              <a:t>Актуальность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Синдром Нунан (СН) – редкое заболевание, ассоциированное с наследованием или возникновением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de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novo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мутаций в генах зародышевой линии. Ранняя диагностика СН позволит принять своевременные меры по лечению пациентов и улучшению их качества жизни. Встречаемость СН – 1-2 человека на 20000 новорожденных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62ACB8-3A90-1960-F8C2-EAC4B555E470}"/>
              </a:ext>
            </a:extLst>
          </p:cNvPr>
          <p:cNvSpPr txBox="1"/>
          <p:nvPr/>
        </p:nvSpPr>
        <p:spPr>
          <a:xfrm>
            <a:off x="592730" y="2213848"/>
            <a:ext cx="7958540" cy="81724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Arial" pitchFamily="34" charset="0"/>
                <a:cs typeface="Arial" pitchFamily="34" charset="0"/>
              </a:rPr>
              <a:t>Цель исследования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Анализ частоты и спектра мутаций в гене </a:t>
            </a:r>
            <a:r>
              <a:rPr lang="ru-RU" sz="1400" b="1" i="1" dirty="0">
                <a:latin typeface="Arial" pitchFamily="34" charset="0"/>
                <a:cs typeface="Arial" pitchFamily="34" charset="0"/>
              </a:rPr>
              <a:t>PTPN11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у пациентов с основными клиническими проявлениями СН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A6C34D-E9BB-63BB-19DB-8A5318AC86F2}"/>
              </a:ext>
            </a:extLst>
          </p:cNvPr>
          <p:cNvSpPr txBox="1"/>
          <p:nvPr/>
        </p:nvSpPr>
        <p:spPr>
          <a:xfrm>
            <a:off x="179513" y="3119661"/>
            <a:ext cx="7128792" cy="105560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Arial" pitchFamily="34" charset="0"/>
                <a:cs typeface="Arial" pitchFamily="34" charset="0"/>
              </a:rPr>
              <a:t>Материалы и методы: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Образцы - кровь с ЭДТА, полученная от 50 пациентов с двумя и более клиническими проявлениями, характерными для СН. Секвенирование по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Сэнгеру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ДНК, выделенной из образцов, проводилось на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секвенаторе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Нанофор-05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CA3FEA-3C4A-E48B-5465-26AC955DE25A}"/>
              </a:ext>
            </a:extLst>
          </p:cNvPr>
          <p:cNvSpPr txBox="1"/>
          <p:nvPr/>
        </p:nvSpPr>
        <p:spPr>
          <a:xfrm>
            <a:off x="0" y="1803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Молекулярно-генетическая диагностика синдрома Нунан</a:t>
            </a:r>
          </a:p>
        </p:txBody>
      </p:sp>
    </p:spTree>
    <p:extLst>
      <p:ext uri="{BB962C8B-B14F-4D97-AF65-F5344CB8AC3E}">
        <p14:creationId xmlns:p14="http://schemas.microsoft.com/office/powerpoint/2010/main" val="137016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0CD67-1492-EBCA-F2E9-AB0CE8B47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2" descr="&#10;">
            <a:extLst>
              <a:ext uri="{FF2B5EF4-FFF2-40B4-BE49-F238E27FC236}">
                <a16:creationId xmlns:a16="http://schemas.microsoft.com/office/drawing/2014/main" id="{899416B4-2416-DCDD-374A-D066DA81E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58" y="1621028"/>
            <a:ext cx="4147310" cy="16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7CBAA8-4EE2-3C58-9E04-AD290D36DF7F}"/>
              </a:ext>
            </a:extLst>
          </p:cNvPr>
          <p:cNvSpPr txBox="1"/>
          <p:nvPr/>
        </p:nvSpPr>
        <p:spPr>
          <a:xfrm>
            <a:off x="1785918" y="50004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02CA3A9-C156-D774-08F5-28DD965E7B8B}"/>
              </a:ext>
            </a:extLst>
          </p:cNvPr>
          <p:cNvSpPr txBox="1"/>
          <p:nvPr/>
        </p:nvSpPr>
        <p:spPr>
          <a:xfrm>
            <a:off x="2834608" y="3175855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pitchFamily="34" charset="0"/>
                <a:cs typeface="Arial" pitchFamily="34" charset="0"/>
              </a:rPr>
              <a:t>Athota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et al., 2020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1CDA36D-2F04-93B7-716A-854528E8619A}"/>
              </a:ext>
            </a:extLst>
          </p:cNvPr>
          <p:cNvSpPr txBox="1"/>
          <p:nvPr/>
        </p:nvSpPr>
        <p:spPr>
          <a:xfrm>
            <a:off x="16373" y="1012301"/>
            <a:ext cx="4555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Arial" pitchFamily="34" charset="0"/>
                <a:cs typeface="Arial" pitchFamily="34" charset="0"/>
              </a:rPr>
              <a:t>PTPN11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- non-receptor protein tyrosine phosphatase SHP-2 (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src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-homology region 2-domain phosphatase-2) 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4C69AB5-30D8-0558-492E-2069AED71C2E}"/>
              </a:ext>
            </a:extLst>
          </p:cNvPr>
          <p:cNvSpPr txBox="1"/>
          <p:nvPr/>
        </p:nvSpPr>
        <p:spPr>
          <a:xfrm>
            <a:off x="4351418" y="3825816"/>
            <a:ext cx="4147311" cy="1293971"/>
          </a:xfrm>
          <a:prstGeom prst="round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" pitchFamily="34" charset="0"/>
                <a:cs typeface="Arial" pitchFamily="34" charset="0"/>
              </a:rPr>
              <a:t>На базе СПБ ГБУЗ «Диагностический центр (медико-генетический)» была разработана тест-система, позволяющая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секвенировать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Сэнгеру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кодирующие последовательности первых 13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экзонов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гена 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PTPN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11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27D346-7568-78C7-608E-C73DEC7FEBF6}"/>
              </a:ext>
            </a:extLst>
          </p:cNvPr>
          <p:cNvSpPr txBox="1"/>
          <p:nvPr/>
        </p:nvSpPr>
        <p:spPr>
          <a:xfrm>
            <a:off x="0" y="1803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Секвенирование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PTPN11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D8BC931D-D017-0E88-BC55-D1815AAA5CC7}"/>
              </a:ext>
            </a:extLst>
          </p:cNvPr>
          <p:cNvSpPr/>
          <p:nvPr/>
        </p:nvSpPr>
        <p:spPr>
          <a:xfrm rot="16200000">
            <a:off x="4722292" y="2077478"/>
            <a:ext cx="216024" cy="819450"/>
          </a:xfrm>
          <a:prstGeom prst="downArrow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74" name="Группа 73">
            <a:extLst>
              <a:ext uri="{FF2B5EF4-FFF2-40B4-BE49-F238E27FC236}">
                <a16:creationId xmlns:a16="http://schemas.microsoft.com/office/drawing/2014/main" id="{F3667DCC-28B7-1B0B-A6EC-C23835399619}"/>
              </a:ext>
            </a:extLst>
          </p:cNvPr>
          <p:cNvGrpSpPr/>
          <p:nvPr/>
        </p:nvGrpSpPr>
        <p:grpSpPr>
          <a:xfrm>
            <a:off x="4830304" y="1427508"/>
            <a:ext cx="4276233" cy="2119388"/>
            <a:chOff x="2532887" y="2877424"/>
            <a:chExt cx="6415106" cy="3844051"/>
          </a:xfrm>
        </p:grpSpPr>
        <p:pic>
          <p:nvPicPr>
            <p:cNvPr id="75" name="Рисунок 74">
              <a:extLst>
                <a:ext uri="{FF2B5EF4-FFF2-40B4-BE49-F238E27FC236}">
                  <a16:creationId xmlns:a16="http://schemas.microsoft.com/office/drawing/2014/main" id="{BD4355C3-0B69-A600-7D09-C34428A04E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887" y="2877424"/>
              <a:ext cx="6415106" cy="3844051"/>
            </a:xfrm>
            <a:prstGeom prst="rect">
              <a:avLst/>
            </a:prstGeom>
            <a:noFill/>
            <a:ln w="190500" cap="rnd">
              <a:noFill/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C594AD0-918E-A809-241D-973E7BC67768}"/>
                </a:ext>
              </a:extLst>
            </p:cNvPr>
            <p:cNvSpPr txBox="1"/>
            <p:nvPr/>
          </p:nvSpPr>
          <p:spPr>
            <a:xfrm>
              <a:off x="3829217" y="4169100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ru-RU" sz="12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24ABE7BA-159C-722D-2B9B-E71219BAF794}"/>
                </a:ext>
              </a:extLst>
            </p:cNvPr>
            <p:cNvSpPr txBox="1"/>
            <p:nvPr/>
          </p:nvSpPr>
          <p:spPr>
            <a:xfrm>
              <a:off x="4112308" y="4514674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ru-RU" sz="12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515AC82-9272-F28E-40EF-FD62C10AEF36}"/>
                </a:ext>
              </a:extLst>
            </p:cNvPr>
            <p:cNvSpPr txBox="1"/>
            <p:nvPr/>
          </p:nvSpPr>
          <p:spPr>
            <a:xfrm>
              <a:off x="4418732" y="4483915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ru-RU" sz="12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5AF47A82-ED3D-FA33-8F8E-CAA93BB386D8}"/>
                </a:ext>
              </a:extLst>
            </p:cNvPr>
            <p:cNvSpPr txBox="1"/>
            <p:nvPr/>
          </p:nvSpPr>
          <p:spPr>
            <a:xfrm>
              <a:off x="4716689" y="4035598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endParaRPr lang="ru-RU" sz="12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DA7E6191-0762-1755-DD69-F8A1E2ED9E06}"/>
                </a:ext>
              </a:extLst>
            </p:cNvPr>
            <p:cNvSpPr txBox="1"/>
            <p:nvPr/>
          </p:nvSpPr>
          <p:spPr>
            <a:xfrm>
              <a:off x="5049606" y="5205073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E2BE304-5B74-8266-E83E-722CA9BAD89B}"/>
                </a:ext>
              </a:extLst>
            </p:cNvPr>
            <p:cNvSpPr txBox="1"/>
            <p:nvPr/>
          </p:nvSpPr>
          <p:spPr>
            <a:xfrm>
              <a:off x="5303080" y="4721694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3FC5AEC-A144-FE05-274C-204DA0B4789D}"/>
                </a:ext>
              </a:extLst>
            </p:cNvPr>
            <p:cNvSpPr txBox="1"/>
            <p:nvPr/>
          </p:nvSpPr>
          <p:spPr>
            <a:xfrm>
              <a:off x="5674186" y="4602404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B2CE1FFC-ED78-3303-EF4C-45644A14C273}"/>
                </a:ext>
              </a:extLst>
            </p:cNvPr>
            <p:cNvSpPr txBox="1"/>
            <p:nvPr/>
          </p:nvSpPr>
          <p:spPr>
            <a:xfrm>
              <a:off x="6022847" y="5067851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8D6EBBDF-604C-DBAB-A622-9CA9268A7414}"/>
                </a:ext>
              </a:extLst>
            </p:cNvPr>
            <p:cNvSpPr txBox="1"/>
            <p:nvPr/>
          </p:nvSpPr>
          <p:spPr>
            <a:xfrm>
              <a:off x="6342239" y="3776977"/>
              <a:ext cx="366648" cy="414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79A19388-D1CA-F47F-99EF-5176559A21B8}"/>
                </a:ext>
              </a:extLst>
            </p:cNvPr>
            <p:cNvSpPr txBox="1"/>
            <p:nvPr/>
          </p:nvSpPr>
          <p:spPr>
            <a:xfrm>
              <a:off x="6629026" y="3232596"/>
              <a:ext cx="550880" cy="41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35F0A19D-5573-516D-E9D1-C656CF293A42}"/>
                </a:ext>
              </a:extLst>
            </p:cNvPr>
            <p:cNvSpPr txBox="1"/>
            <p:nvPr/>
          </p:nvSpPr>
          <p:spPr>
            <a:xfrm>
              <a:off x="7019159" y="4345902"/>
              <a:ext cx="550880" cy="41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11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42041C0F-5353-449D-A916-57BC4487F56C}"/>
                </a:ext>
              </a:extLst>
            </p:cNvPr>
            <p:cNvSpPr txBox="1"/>
            <p:nvPr/>
          </p:nvSpPr>
          <p:spPr>
            <a:xfrm>
              <a:off x="7362736" y="5223463"/>
              <a:ext cx="550880" cy="41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12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8FCC1866-B0F4-7F8E-41FF-27DB78026A08}"/>
                </a:ext>
              </a:extLst>
            </p:cNvPr>
            <p:cNvSpPr txBox="1"/>
            <p:nvPr/>
          </p:nvSpPr>
          <p:spPr>
            <a:xfrm>
              <a:off x="7760733" y="4809424"/>
              <a:ext cx="550880" cy="41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13</a:t>
              </a:r>
            </a:p>
          </p:txBody>
        </p:sp>
      </p:grpSp>
      <p:pic>
        <p:nvPicPr>
          <p:cNvPr id="4" name="Picture 2">
            <a:extLst>
              <a:ext uri="{FF2B5EF4-FFF2-40B4-BE49-F238E27FC236}">
                <a16:creationId xmlns:a16="http://schemas.microsoft.com/office/drawing/2014/main" id="{5C142A9E-A3C8-4CAC-EBAF-0433111ED15F}"/>
              </a:ext>
            </a:extLst>
          </p:cNvPr>
          <p:cNvPicPr/>
          <p:nvPr/>
        </p:nvPicPr>
        <p:blipFill rotWithShape="1">
          <a:blip r:embed="rId4" cstate="print"/>
          <a:srcRect l="35398" t="23495" r="21169" b="4782"/>
          <a:stretch/>
        </p:blipFill>
        <p:spPr bwMode="auto">
          <a:xfrm>
            <a:off x="0" y="0"/>
            <a:ext cx="1043608" cy="987574"/>
          </a:xfrm>
          <a:prstGeom prst="rect">
            <a:avLst/>
          </a:prstGeom>
          <a:ln>
            <a:noFill/>
          </a:ln>
          <a:effectLst>
            <a:softEdge rad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C22452-6E0A-839D-917C-E9BEC35B8603}"/>
              </a:ext>
            </a:extLst>
          </p:cNvPr>
          <p:cNvSpPr txBox="1"/>
          <p:nvPr/>
        </p:nvSpPr>
        <p:spPr>
          <a:xfrm>
            <a:off x="129418" y="3445224"/>
            <a:ext cx="31805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itchFamily="34" charset="0"/>
                <a:cs typeface="Arial" pitchFamily="34" charset="0"/>
              </a:rPr>
              <a:t>Синдром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Нунан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ассоциирован: </a:t>
            </a:r>
          </a:p>
          <a:p>
            <a:pPr marL="36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PTPN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 – 50%</a:t>
            </a:r>
          </a:p>
          <a:p>
            <a:pPr marL="36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SOS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1 – 11-13%</a:t>
            </a:r>
          </a:p>
          <a:p>
            <a:pPr marL="36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RAF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1 +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RIT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1 – 5%</a:t>
            </a:r>
          </a:p>
          <a:p>
            <a:pPr marL="36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KRAS, NRAS, RRAS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6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BRAF, SHOC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CBL, 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6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LZTR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SOS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MEK1, PPPICB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8D5E85E5-B0CE-DA19-B24E-73A6B7B29BB3}"/>
              </a:ext>
            </a:extLst>
          </p:cNvPr>
          <p:cNvSpPr/>
          <p:nvPr/>
        </p:nvSpPr>
        <p:spPr>
          <a:xfrm>
            <a:off x="116058" y="3445224"/>
            <a:ext cx="3303814" cy="161612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24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64708E8-6267-84D0-3F73-0EF2A314ECDC}"/>
              </a:ext>
            </a:extLst>
          </p:cNvPr>
          <p:cNvPicPr/>
          <p:nvPr/>
        </p:nvPicPr>
        <p:blipFill rotWithShape="1">
          <a:blip r:embed="rId2" cstate="print"/>
          <a:srcRect l="35398" t="23495" r="21169" b="4782"/>
          <a:stretch/>
        </p:blipFill>
        <p:spPr bwMode="auto">
          <a:xfrm>
            <a:off x="0" y="0"/>
            <a:ext cx="1043608" cy="987574"/>
          </a:xfrm>
          <a:prstGeom prst="rect">
            <a:avLst/>
          </a:prstGeom>
          <a:ln>
            <a:noFill/>
          </a:ln>
          <a:effectLst>
            <a:softEdge rad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85918" y="50004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923A94B-2111-4BA0-BC38-E8548AC972C1}"/>
              </a:ext>
            </a:extLst>
          </p:cNvPr>
          <p:cNvSpPr txBox="1"/>
          <p:nvPr/>
        </p:nvSpPr>
        <p:spPr>
          <a:xfrm>
            <a:off x="0" y="29025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Клинические случаи синдрома Нунан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1017959" y="928676"/>
          <a:ext cx="7108081" cy="3693793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2035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3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Вариант кДНК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Экзон гена </a:t>
                      </a:r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PTPN11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Клин. значимость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Фенотипические особенности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149" marR="5914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0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/>
                        <a:t>c.922 A&gt;G </a:t>
                      </a:r>
                      <a:r>
                        <a:rPr lang="ru-RU" sz="1400" dirty="0"/>
                        <a:t> </a:t>
                      </a:r>
                      <a:r>
                        <a:rPr lang="en-US" sz="1400" dirty="0"/>
                        <a:t>p.Asn308Asp)</a:t>
                      </a:r>
                      <a:br>
                        <a:rPr lang="ru-RU" sz="1400" dirty="0"/>
                      </a:br>
                      <a:r>
                        <a:rPr lang="ru-RU" sz="1400" b="1" dirty="0"/>
                        <a:t>3 случая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/>
                        <a:t>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Патогенный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4623" marR="34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ВПС, низкорослость, ЗПРР, гипертелоризм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/>
                        <a:t>c.181G&gt;A (p.Asp61Asn)</a:t>
                      </a:r>
                      <a:br>
                        <a:rPr lang="ru-RU" sz="1400" dirty="0"/>
                      </a:br>
                      <a:r>
                        <a:rPr lang="ru-RU" sz="1400" b="1" dirty="0"/>
                        <a:t>семейный случай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/>
                        <a:t>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Патогенный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4623" marR="34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ВПС, низкорослость, микроаномалии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/>
                        <a:t>c.228G&gt;C (p.Glu76Asp)</a:t>
                      </a:r>
                      <a:br>
                        <a:rPr lang="ru-RU" sz="1400" dirty="0"/>
                      </a:br>
                      <a:r>
                        <a:rPr lang="ru-RU" sz="1400" b="1" dirty="0"/>
                        <a:t>1 случай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/>
                        <a:t>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Патогенный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4623" marR="34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Низкорослость, ЗПРР, птоз, косоглазие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/>
                        <a:t>c.155C&gt;A (p.Thr52Asn)</a:t>
                      </a:r>
                      <a:br>
                        <a:rPr lang="ru-RU" sz="1400" dirty="0"/>
                      </a:br>
                      <a:r>
                        <a:rPr lang="ru-RU" sz="1400" b="1" dirty="0"/>
                        <a:t>семейный случай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Вероятно патогенный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4623" marR="34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Низкорослость, гипертелоризм, короткая шея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/>
                        <a:t>c. 417G&gt;C (p.Glu139Asp)</a:t>
                      </a:r>
                      <a:br>
                        <a:rPr lang="ru-RU" sz="1400" dirty="0"/>
                      </a:br>
                      <a:r>
                        <a:rPr lang="ru-RU" sz="1400" b="1" dirty="0"/>
                        <a:t>семейный случай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Патогенный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ВПС, короткая шея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49" marR="59149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BC1EF-0598-D8E5-FFAA-FDEDC4891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3501AA5-FC11-A6E7-349C-B517B6AC0432}"/>
              </a:ext>
            </a:extLst>
          </p:cNvPr>
          <p:cNvPicPr/>
          <p:nvPr/>
        </p:nvPicPr>
        <p:blipFill rotWithShape="1">
          <a:blip r:embed="rId2"/>
          <a:srcRect l="62803" t="11276" r="1663" b="15502"/>
          <a:stretch/>
        </p:blipFill>
        <p:spPr bwMode="auto">
          <a:xfrm>
            <a:off x="714348" y="2786064"/>
            <a:ext cx="2357454" cy="1071570"/>
          </a:xfrm>
          <a:prstGeom prst="rect">
            <a:avLst/>
          </a:prstGeom>
          <a:noFill/>
          <a:ln w="3175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pic>
        <p:nvPicPr>
          <p:cNvPr id="25" name="Picture 2">
            <a:extLst>
              <a:ext uri="{FF2B5EF4-FFF2-40B4-BE49-F238E27FC236}">
                <a16:creationId xmlns:a16="http://schemas.microsoft.com/office/drawing/2014/main" id="{D582284E-0A71-9617-0C70-B02F4528CECE}"/>
              </a:ext>
            </a:extLst>
          </p:cNvPr>
          <p:cNvPicPr/>
          <p:nvPr/>
        </p:nvPicPr>
        <p:blipFill rotWithShape="1">
          <a:blip r:embed="rId3" cstate="print"/>
          <a:srcRect l="35398" t="23495" r="21169" b="4782"/>
          <a:stretch/>
        </p:blipFill>
        <p:spPr bwMode="auto">
          <a:xfrm>
            <a:off x="0" y="0"/>
            <a:ext cx="1043608" cy="987574"/>
          </a:xfrm>
          <a:prstGeom prst="rect">
            <a:avLst/>
          </a:prstGeom>
          <a:ln>
            <a:noFill/>
          </a:ln>
          <a:effectLst>
            <a:softEdge rad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F46FE5-A289-1641-CDA8-3D457B92C81F}"/>
              </a:ext>
            </a:extLst>
          </p:cNvPr>
          <p:cNvSpPr txBox="1"/>
          <p:nvPr/>
        </p:nvSpPr>
        <p:spPr>
          <a:xfrm>
            <a:off x="1785918" y="57148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814A4C3-B696-0F6B-B948-52069D1CEF3B}"/>
              </a:ext>
            </a:extLst>
          </p:cNvPr>
          <p:cNvSpPr txBox="1"/>
          <p:nvPr/>
        </p:nvSpPr>
        <p:spPr>
          <a:xfrm>
            <a:off x="0" y="29025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Варианты возникновения синдрома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Нунан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C04E55C-718F-6781-494C-532FA332A9DD}"/>
              </a:ext>
            </a:extLst>
          </p:cNvPr>
          <p:cNvPicPr/>
          <p:nvPr/>
        </p:nvPicPr>
        <p:blipFill>
          <a:blip r:embed="rId4"/>
          <a:srcRect l="68547" t="6096" b="22860"/>
          <a:stretch>
            <a:fillRect/>
          </a:stretch>
        </p:blipFill>
        <p:spPr bwMode="auto">
          <a:xfrm>
            <a:off x="5214942" y="1285866"/>
            <a:ext cx="1868459" cy="1071569"/>
          </a:xfrm>
          <a:prstGeom prst="rect">
            <a:avLst/>
          </a:prstGeom>
          <a:noFill/>
          <a:ln w="3175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D3EA81-0520-65C6-4052-994D6694700E}"/>
              </a:ext>
            </a:extLst>
          </p:cNvPr>
          <p:cNvPicPr/>
          <p:nvPr/>
        </p:nvPicPr>
        <p:blipFill>
          <a:blip r:embed="rId5"/>
          <a:srcRect l="68547" t="7499" b="20997"/>
          <a:stretch>
            <a:fillRect/>
          </a:stretch>
        </p:blipFill>
        <p:spPr bwMode="auto">
          <a:xfrm>
            <a:off x="928662" y="1285866"/>
            <a:ext cx="1868459" cy="1071570"/>
          </a:xfrm>
          <a:prstGeom prst="rect">
            <a:avLst/>
          </a:prstGeom>
          <a:noFill/>
          <a:ln w="3175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2495DF-59E5-CA75-01A4-83F0BA318949}"/>
              </a:ext>
            </a:extLst>
          </p:cNvPr>
          <p:cNvSpPr txBox="1"/>
          <p:nvPr/>
        </p:nvSpPr>
        <p:spPr>
          <a:xfrm>
            <a:off x="4929190" y="785799"/>
            <a:ext cx="2466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Пробанд , мальчик, 15 лет: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PTPN11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:c.155C&gt;A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T52N)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5B68BF-6954-5BDD-0E82-A37D3E27F651}"/>
              </a:ext>
            </a:extLst>
          </p:cNvPr>
          <p:cNvSpPr txBox="1"/>
          <p:nvPr/>
        </p:nvSpPr>
        <p:spPr>
          <a:xfrm>
            <a:off x="785786" y="785800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ать пробанда: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PTPN11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:c.155C&gt;A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T52N)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6806D61-E82E-CE04-DDB8-8521CFAC848B}"/>
              </a:ext>
            </a:extLst>
          </p:cNvPr>
          <p:cNvPicPr/>
          <p:nvPr/>
        </p:nvPicPr>
        <p:blipFill rotWithShape="1">
          <a:blip r:embed="rId6"/>
          <a:srcRect l="62803" t="8733" b="18103"/>
          <a:stretch/>
        </p:blipFill>
        <p:spPr bwMode="auto">
          <a:xfrm>
            <a:off x="4929190" y="3357568"/>
            <a:ext cx="2467787" cy="1078143"/>
          </a:xfrm>
          <a:prstGeom prst="rect">
            <a:avLst/>
          </a:prstGeom>
          <a:noFill/>
          <a:ln w="3175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60BD69A-359B-C696-1C27-777ABF46E62C}"/>
              </a:ext>
            </a:extLst>
          </p:cNvPr>
          <p:cNvPicPr/>
          <p:nvPr/>
        </p:nvPicPr>
        <p:blipFill rotWithShape="1">
          <a:blip r:embed="rId7"/>
          <a:srcRect l="62803" t="5849" b="15066"/>
          <a:stretch/>
        </p:blipFill>
        <p:spPr bwMode="auto">
          <a:xfrm>
            <a:off x="714348" y="3929072"/>
            <a:ext cx="2357454" cy="1071570"/>
          </a:xfrm>
          <a:prstGeom prst="rect">
            <a:avLst/>
          </a:prstGeom>
          <a:noFill/>
          <a:ln w="3175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6A010CF-3C4B-6BE4-7828-FF352FF993F8}"/>
              </a:ext>
            </a:extLst>
          </p:cNvPr>
          <p:cNvSpPr txBox="1"/>
          <p:nvPr/>
        </p:nvSpPr>
        <p:spPr>
          <a:xfrm>
            <a:off x="4929190" y="285750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Пробанд: мальчик, 12 лет</a:t>
            </a:r>
          </a:p>
          <a:p>
            <a:pPr algn="ctr"/>
            <a:r>
              <a:rPr lang="en-US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PTPN11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:c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.922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u-RU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N308D)</a:t>
            </a:r>
            <a:endParaRPr lang="ru-RU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0513CC-73E8-1191-4B25-C37E22D7EF26}"/>
              </a:ext>
            </a:extLst>
          </p:cNvPr>
          <p:cNvSpPr txBox="1"/>
          <p:nvPr/>
        </p:nvSpPr>
        <p:spPr>
          <a:xfrm>
            <a:off x="3071802" y="307181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Мать пробанда</a:t>
            </a:r>
            <a:endParaRPr lang="ru-RU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F74B35-8A4E-072B-637C-BBDE4F6EC132}"/>
              </a:ext>
            </a:extLst>
          </p:cNvPr>
          <p:cNvSpPr txBox="1"/>
          <p:nvPr/>
        </p:nvSpPr>
        <p:spPr>
          <a:xfrm>
            <a:off x="3071802" y="421482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Отец пробанда</a:t>
            </a:r>
            <a:endParaRPr lang="ru-RU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Стрелка: вниз 2">
            <a:extLst>
              <a:ext uri="{FF2B5EF4-FFF2-40B4-BE49-F238E27FC236}">
                <a16:creationId xmlns:a16="http://schemas.microsoft.com/office/drawing/2014/main" id="{D8BC931D-D017-0E88-BC55-D1815AAA5CC7}"/>
              </a:ext>
            </a:extLst>
          </p:cNvPr>
          <p:cNvSpPr/>
          <p:nvPr/>
        </p:nvSpPr>
        <p:spPr>
          <a:xfrm rot="16200000">
            <a:off x="4061628" y="3367874"/>
            <a:ext cx="216024" cy="1052667"/>
          </a:xfrm>
          <a:prstGeom prst="downArrow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Стрелка: вниз 2">
            <a:extLst>
              <a:ext uri="{FF2B5EF4-FFF2-40B4-BE49-F238E27FC236}">
                <a16:creationId xmlns:a16="http://schemas.microsoft.com/office/drawing/2014/main" id="{D8BC931D-D017-0E88-BC55-D1815AAA5CC7}"/>
              </a:ext>
            </a:extLst>
          </p:cNvPr>
          <p:cNvSpPr/>
          <p:nvPr/>
        </p:nvSpPr>
        <p:spPr>
          <a:xfrm rot="16200000">
            <a:off x="4061628" y="1296173"/>
            <a:ext cx="216024" cy="1052667"/>
          </a:xfrm>
          <a:prstGeom prst="downArrow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15272" y="1500180"/>
            <a:ext cx="115005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1600" dirty="0"/>
              <a:t>Семейный </a:t>
            </a:r>
          </a:p>
          <a:p>
            <a:pPr algn="ctr"/>
            <a:r>
              <a:rPr lang="ru-RU" sz="1600" dirty="0"/>
              <a:t>случай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15272" y="3643320"/>
            <a:ext cx="114300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Вариант </a:t>
            </a:r>
          </a:p>
          <a:p>
            <a:pPr algn="ctr"/>
            <a:r>
              <a:rPr lang="en-US" sz="1600" i="1" dirty="0"/>
              <a:t>de novo</a:t>
            </a:r>
            <a:endParaRPr lang="ru-RU" sz="1600" dirty="0"/>
          </a:p>
        </p:txBody>
      </p:sp>
      <p:sp>
        <p:nvSpPr>
          <p:cNvPr id="27" name="Овал 26"/>
          <p:cNvSpPr/>
          <p:nvPr/>
        </p:nvSpPr>
        <p:spPr>
          <a:xfrm>
            <a:off x="2071670" y="2786064"/>
            <a:ext cx="571504" cy="500066"/>
          </a:xfrm>
          <a:prstGeom prst="ellipse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928794" y="3929072"/>
            <a:ext cx="571504" cy="500084"/>
          </a:xfrm>
          <a:prstGeom prst="ellipse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29388" y="3429006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714480" y="1428742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072198" y="1428742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46455" y="2548175"/>
            <a:ext cx="8251089" cy="45719"/>
          </a:xfrm>
          <a:prstGeom prst="rect">
            <a:avLst/>
          </a:prstGeom>
          <a:solidFill>
            <a:schemeClr val="accent5"/>
          </a:solidFill>
          <a:ln w="31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4683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430</Words>
  <Application>Microsoft Office PowerPoint</Application>
  <PresentationFormat>Экран (16:9)</PresentationFormat>
  <Paragraphs>72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Courier New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Anestezia</cp:lastModifiedBy>
  <cp:revision>45</cp:revision>
  <dcterms:created xsi:type="dcterms:W3CDTF">2025-04-15T14:27:52Z</dcterms:created>
  <dcterms:modified xsi:type="dcterms:W3CDTF">2025-04-24T18:19:08Z</dcterms:modified>
</cp:coreProperties>
</file>